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107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560" cy="65264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360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de fractions.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35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236" name="Rectangle : coins arrondis 13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7" name="Rectangle : coins arrondis 14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8" name="Rectangle : coins arrondis 15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9" name="Rectangle : coins arrondis 16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0" name="ZoneTexte 28"/>
          <p:cNvSpPr/>
          <p:nvPr/>
        </p:nvSpPr>
        <p:spPr>
          <a:xfrm>
            <a:off x="3349080" y="1117800"/>
            <a:ext cx="4930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quantité de peinture utilisée.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41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242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243" name="Image 1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5" name="ZoneTexte 29"/>
          <p:cNvSpPr/>
          <p:nvPr/>
        </p:nvSpPr>
        <p:spPr>
          <a:xfrm>
            <a:off x="3290760" y="2183040"/>
            <a:ext cx="54835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7920000" y="361080"/>
            <a:ext cx="11512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7" name="ZoneTexte 22"/>
          <p:cNvSpPr/>
          <p:nvPr/>
        </p:nvSpPr>
        <p:spPr>
          <a:xfrm>
            <a:off x="3420000" y="4140000"/>
            <a:ext cx="30240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9211e"/>
                </a:solidFill>
                <a:latin typeface="Calibri"/>
                <a:ea typeface="DejaVu Sans"/>
              </a:rPr>
              <a:t>2500 : 10 = 250 mL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48" name="ZoneTexte 23"/>
          <p:cNvSpPr/>
          <p:nvPr/>
        </p:nvSpPr>
        <p:spPr>
          <a:xfrm>
            <a:off x="3277800" y="4860000"/>
            <a:ext cx="572220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Un dixième du pot correspond à 250 mL.</a:t>
            </a:r>
            <a:endParaRPr b="0" lang="fr-FR" sz="2600" spc="-1" strike="noStrike">
              <a:latin typeface="Arial"/>
            </a:endParaRPr>
          </a:p>
        </p:txBody>
      </p:sp>
      <p:grpSp>
        <p:nvGrpSpPr>
          <p:cNvPr id="249" name=""/>
          <p:cNvGrpSpPr/>
          <p:nvPr/>
        </p:nvGrpSpPr>
        <p:grpSpPr>
          <a:xfrm>
            <a:off x="3960000" y="2880360"/>
            <a:ext cx="4500000" cy="1079640"/>
            <a:chOff x="3960000" y="2880360"/>
            <a:chExt cx="4500000" cy="1079640"/>
          </a:xfrm>
        </p:grpSpPr>
        <p:sp>
          <p:nvSpPr>
            <p:cNvPr id="250" name="Rectangle 13"/>
            <p:cNvSpPr/>
            <p:nvPr/>
          </p:nvSpPr>
          <p:spPr>
            <a:xfrm>
              <a:off x="3960000" y="2880360"/>
              <a:ext cx="4500000" cy="35964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2,5 L = 2 500 mL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251" name="Rectangle 17"/>
            <p:cNvSpPr/>
            <p:nvPr/>
          </p:nvSpPr>
          <p:spPr>
            <a:xfrm>
              <a:off x="5292720" y="3240000"/>
              <a:ext cx="316728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2" name="Rectangle 18"/>
            <p:cNvSpPr/>
            <p:nvPr/>
          </p:nvSpPr>
          <p:spPr>
            <a:xfrm>
              <a:off x="3960000" y="3240000"/>
              <a:ext cx="45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53" name="ZoneTexte 53"/>
                <p:cNvSpPr txBox="1"/>
                <p:nvPr/>
              </p:nvSpPr>
              <p:spPr>
                <a:xfrm>
                  <a:off x="4068000" y="3262680"/>
                  <a:ext cx="32472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254" name="Rectangle 14"/>
            <p:cNvSpPr/>
            <p:nvPr/>
          </p:nvSpPr>
          <p:spPr>
            <a:xfrm>
              <a:off x="4410000" y="3240000"/>
              <a:ext cx="45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55" name="ZoneTexte 51"/>
                <p:cNvSpPr txBox="1"/>
                <p:nvPr/>
              </p:nvSpPr>
              <p:spPr>
                <a:xfrm>
                  <a:off x="4518000" y="3262680"/>
                  <a:ext cx="32472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256" name="Rectangle 20"/>
            <p:cNvSpPr/>
            <p:nvPr/>
          </p:nvSpPr>
          <p:spPr>
            <a:xfrm>
              <a:off x="4860000" y="3240000"/>
              <a:ext cx="45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57" name="ZoneTexte 52"/>
                <p:cNvSpPr txBox="1"/>
                <p:nvPr/>
              </p:nvSpPr>
              <p:spPr>
                <a:xfrm>
                  <a:off x="4968000" y="3262680"/>
                  <a:ext cx="32472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258" name="ZoneTexte 54"/>
          <p:cNvSpPr/>
          <p:nvPr/>
        </p:nvSpPr>
        <p:spPr>
          <a:xfrm>
            <a:off x="6444000" y="4163040"/>
            <a:ext cx="27000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9211e"/>
                </a:solidFill>
                <a:latin typeface="Calibri"/>
                <a:ea typeface="DejaVu Sans"/>
              </a:rPr>
              <a:t>250 </a:t>
            </a:r>
            <a:r>
              <a:rPr b="0" lang="fr-FR" sz="2800" spc="-1" strike="noStrike">
                <a:solidFill>
                  <a:srgbClr val="c9211e"/>
                </a:solidFill>
                <a:latin typeface="Calibri"/>
                <a:ea typeface="DejaVu Sans"/>
              </a:rPr>
              <a:t>× 3 = 750 mL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59" name="ZoneTexte 55"/>
          <p:cNvSpPr/>
          <p:nvPr/>
        </p:nvSpPr>
        <p:spPr>
          <a:xfrm>
            <a:off x="3277800" y="5742360"/>
            <a:ext cx="5722200" cy="88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J’ai utilisé 750 mL de peinture, c’est moins d’un litre.</a:t>
            </a:r>
            <a:endParaRPr b="0" lang="fr-FR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9" dur="indefinite" restart="never" nodeType="tmRoot">
          <p:childTnLst>
            <p:seq>
              <p:cTn id="130" dur="indefinite" nodeType="mainSeq"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4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5"/>
          <p:cNvSpPr/>
          <p:nvPr/>
        </p:nvSpPr>
        <p:spPr>
          <a:xfrm>
            <a:off x="180000" y="996480"/>
            <a:ext cx="8838000" cy="1186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chien a mangé les trois quarts du rôti.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fraction du rôti reste-t-il 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4" name="ZoneTexte 7"/>
          <p:cNvSpPr/>
          <p:nvPr/>
        </p:nvSpPr>
        <p:spPr>
          <a:xfrm>
            <a:off x="207720" y="3773160"/>
            <a:ext cx="872748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chien a mangé les trois quarts du rôti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de 800 g.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pèse la part restante 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9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5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1" name="Rectangle : coins arrondis 6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2" name="Rectangle : coins arrondis 8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Rectangle : coins arrondis 1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4" name="ZoneTexte 11"/>
          <p:cNvSpPr/>
          <p:nvPr/>
        </p:nvSpPr>
        <p:spPr>
          <a:xfrm>
            <a:off x="3402000" y="1064520"/>
            <a:ext cx="57517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fration restante.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05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06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07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9" name="ZoneTexte 14"/>
          <p:cNvSpPr/>
          <p:nvPr/>
        </p:nvSpPr>
        <p:spPr>
          <a:xfrm>
            <a:off x="3420000" y="2160000"/>
            <a:ext cx="595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1" name="ZoneTexte 31"/>
              <p:cNvSpPr txBox="1"/>
              <p:nvPr/>
            </p:nvSpPr>
            <p:spPr>
              <a:xfrm>
                <a:off x="3625200" y="4140000"/>
                <a:ext cx="16992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2" name="ZoneTexte 33"/>
              <p:cNvSpPr txBox="1"/>
              <p:nvPr/>
            </p:nvSpPr>
            <p:spPr>
              <a:xfrm>
                <a:off x="3614400" y="5400000"/>
                <a:ext cx="30456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Il</m:t>
                    </m:r>
                    <m:r>
                      <m:t xml:space="preserve">reste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du</m:t>
                    </m:r>
                    <m:r>
                      <m:t xml:space="preserve">rôti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113" name=""/>
          <p:cNvGrpSpPr/>
          <p:nvPr/>
        </p:nvGrpSpPr>
        <p:grpSpPr>
          <a:xfrm>
            <a:off x="3240000" y="2911320"/>
            <a:ext cx="5759640" cy="1080000"/>
            <a:chOff x="3240000" y="2911320"/>
            <a:chExt cx="5759640" cy="1080000"/>
          </a:xfrm>
        </p:grpSpPr>
        <p:sp>
          <p:nvSpPr>
            <p:cNvPr id="114" name="Rectangle 3"/>
            <p:cNvSpPr/>
            <p:nvPr/>
          </p:nvSpPr>
          <p:spPr>
            <a:xfrm>
              <a:off x="3240000" y="2911320"/>
              <a:ext cx="5759640" cy="35964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unité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15" name="Rectangle 8"/>
            <p:cNvSpPr/>
            <p:nvPr/>
          </p:nvSpPr>
          <p:spPr>
            <a:xfrm>
              <a:off x="468000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16" name="Rectangle 23"/>
            <p:cNvSpPr/>
            <p:nvPr/>
          </p:nvSpPr>
          <p:spPr>
            <a:xfrm>
              <a:off x="7559640" y="3271320"/>
              <a:ext cx="144000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   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?</a:t>
              </a:r>
              <a:endParaRPr b="0" lang="fr-FR" sz="24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17" name="ZoneTexte 2"/>
                <p:cNvSpPr txBox="1"/>
                <p:nvPr/>
              </p:nvSpPr>
              <p:spPr>
                <a:xfrm>
                  <a:off x="530856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118" name="Rectangle 28"/>
            <p:cNvSpPr/>
            <p:nvPr/>
          </p:nvSpPr>
          <p:spPr>
            <a:xfrm>
              <a:off x="6120000" y="327096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19" name="ZoneTexte 27"/>
                <p:cNvSpPr txBox="1"/>
                <p:nvPr/>
              </p:nvSpPr>
              <p:spPr>
                <a:xfrm>
                  <a:off x="6748560" y="332316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20" name="ZoneTexte 30"/>
                <p:cNvSpPr txBox="1"/>
                <p:nvPr/>
              </p:nvSpPr>
              <p:spPr>
                <a:xfrm>
                  <a:off x="530856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121" name="Rectangle 7"/>
            <p:cNvSpPr/>
            <p:nvPr/>
          </p:nvSpPr>
          <p:spPr>
            <a:xfrm>
              <a:off x="324036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22" name="ZoneTexte 26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23" name="ZoneTexte 47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25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26" name="Rectangle : coins arrondis 17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7" name="Rectangle : coins arrondis 18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8" name="Rectangle : coins arrondis 19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9" name="Rectangle : coins arrondis 2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0" name="ZoneTexte 34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poids de la part restante.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1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32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33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5" name="ZoneTexte 36"/>
          <p:cNvSpPr/>
          <p:nvPr/>
        </p:nvSpPr>
        <p:spPr>
          <a:xfrm>
            <a:off x="3420000" y="2160000"/>
            <a:ext cx="595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37" name=""/>
          <p:cNvGrpSpPr/>
          <p:nvPr/>
        </p:nvGrpSpPr>
        <p:grpSpPr>
          <a:xfrm>
            <a:off x="3240000" y="2911320"/>
            <a:ext cx="5759640" cy="1080000"/>
            <a:chOff x="3240000" y="2911320"/>
            <a:chExt cx="5759640" cy="1080000"/>
          </a:xfrm>
        </p:grpSpPr>
        <p:sp>
          <p:nvSpPr>
            <p:cNvPr id="138" name="Rectangle 29"/>
            <p:cNvSpPr/>
            <p:nvPr/>
          </p:nvSpPr>
          <p:spPr>
            <a:xfrm>
              <a:off x="3240000" y="2911320"/>
              <a:ext cx="5759640" cy="35964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800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39" name="Rectangle 30"/>
            <p:cNvSpPr/>
            <p:nvPr/>
          </p:nvSpPr>
          <p:spPr>
            <a:xfrm>
              <a:off x="468000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40" name="Rectangle 31"/>
            <p:cNvSpPr/>
            <p:nvPr/>
          </p:nvSpPr>
          <p:spPr>
            <a:xfrm>
              <a:off x="7559640" y="3271320"/>
              <a:ext cx="144000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   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?</a:t>
              </a:r>
              <a:endParaRPr b="0" lang="fr-FR" sz="24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1" name="ZoneTexte 8"/>
                <p:cNvSpPr txBox="1"/>
                <p:nvPr/>
              </p:nvSpPr>
              <p:spPr>
                <a:xfrm>
                  <a:off x="530856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142" name="Rectangle 32"/>
            <p:cNvSpPr/>
            <p:nvPr/>
          </p:nvSpPr>
          <p:spPr>
            <a:xfrm>
              <a:off x="6120000" y="327096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3" name="ZoneTexte 17"/>
                <p:cNvSpPr txBox="1"/>
                <p:nvPr/>
              </p:nvSpPr>
              <p:spPr>
                <a:xfrm>
                  <a:off x="6748560" y="332316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44" name="ZoneTexte 32"/>
                <p:cNvSpPr txBox="1"/>
                <p:nvPr/>
              </p:nvSpPr>
              <p:spPr>
                <a:xfrm>
                  <a:off x="530856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145" name="Rectangle 33"/>
            <p:cNvSpPr/>
            <p:nvPr/>
          </p:nvSpPr>
          <p:spPr>
            <a:xfrm>
              <a:off x="324036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6" name="ZoneTexte 35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47" name="ZoneTexte 37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148" name="ZoneTexte 38"/>
              <p:cNvSpPr txBox="1"/>
              <p:nvPr/>
            </p:nvSpPr>
            <p:spPr>
              <a:xfrm>
                <a:off x="3625200" y="4140000"/>
                <a:ext cx="16992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49" name="ZoneTexte 39"/>
              <p:cNvSpPr txBox="1"/>
              <p:nvPr/>
            </p:nvSpPr>
            <p:spPr>
              <a:xfrm>
                <a:off x="6220800" y="4500000"/>
                <a:ext cx="2259360" cy="5061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800</m:t>
                    </m:r>
                    <m:r>
                      <m:t xml:space="preserve">:</m:t>
                    </m:r>
                    <m:r>
                      <m:t xml:space="preserve">4</m:t>
                    </m:r>
                    <m:r>
                      <m:t xml:space="preserve">=</m:t>
                    </m:r>
                    <m:r>
                      <m:t xml:space="preserve">200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50" name="ZoneTexte 40"/>
          <p:cNvSpPr/>
          <p:nvPr/>
        </p:nvSpPr>
        <p:spPr>
          <a:xfrm>
            <a:off x="3402720" y="5580000"/>
            <a:ext cx="595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quart restant pèse 200g.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2" name="ZoneTexte 24"/>
          <p:cNvSpPr/>
          <p:nvPr/>
        </p:nvSpPr>
        <p:spPr>
          <a:xfrm>
            <a:off x="180000" y="996480"/>
            <a:ext cx="883800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jardinier a tondu un quart de la pelouse le matin et un huitième l’après-midi.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fraction de la pelouse lui reste-t-il à tondre ?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i="1" lang="fr-FR" sz="32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4" name="ZoneTexte 25"/>
          <p:cNvSpPr/>
          <p:nvPr/>
        </p:nvSpPr>
        <p:spPr>
          <a:xfrm>
            <a:off x="207720" y="3657240"/>
            <a:ext cx="872748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jardinier a tondu un quart de la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pelouse le matin et un huitième l’après-midi. La pelouse fait au total 2 400 m².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surface de pelouse lui reste-t-il à tondre 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55" name="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6" name="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7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59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60" name="Rectangle : coins arrondis 1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1" name="Rectangle : coins arrondis 2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2" name="Rectangle : coins arrondis 3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3" name="Rectangle : coins arrondis 4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4" name="ZoneTexte 1"/>
          <p:cNvSpPr/>
          <p:nvPr/>
        </p:nvSpPr>
        <p:spPr>
          <a:xfrm>
            <a:off x="3402000" y="1064520"/>
            <a:ext cx="57517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fraction restante.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65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66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67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9" name="ZoneTexte 10"/>
          <p:cNvSpPr/>
          <p:nvPr/>
        </p:nvSpPr>
        <p:spPr>
          <a:xfrm>
            <a:off x="3420000" y="2160000"/>
            <a:ext cx="595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71" name=""/>
          <p:cNvGrpSpPr/>
          <p:nvPr/>
        </p:nvGrpSpPr>
        <p:grpSpPr>
          <a:xfrm>
            <a:off x="3240000" y="2911320"/>
            <a:ext cx="5759640" cy="1080000"/>
            <a:chOff x="3240000" y="2911320"/>
            <a:chExt cx="5759640" cy="1080000"/>
          </a:xfrm>
        </p:grpSpPr>
        <p:sp>
          <p:nvSpPr>
            <p:cNvPr id="172" name="Rectangle 1"/>
            <p:cNvSpPr/>
            <p:nvPr/>
          </p:nvSpPr>
          <p:spPr>
            <a:xfrm>
              <a:off x="3240000" y="2911320"/>
              <a:ext cx="5759640" cy="35964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unité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73" name="Rectangle 2"/>
            <p:cNvSpPr/>
            <p:nvPr/>
          </p:nvSpPr>
          <p:spPr>
            <a:xfrm>
              <a:off x="4680000" y="3271320"/>
              <a:ext cx="72000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74" name="Rectangle 4"/>
            <p:cNvSpPr/>
            <p:nvPr/>
          </p:nvSpPr>
          <p:spPr>
            <a:xfrm>
              <a:off x="5400000" y="3271320"/>
              <a:ext cx="359964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               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?</a:t>
              </a:r>
              <a:endParaRPr b="0" lang="fr-FR" sz="24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75" name="ZoneTexte 43"/>
                <p:cNvSpPr txBox="1"/>
                <p:nvPr/>
              </p:nvSpPr>
              <p:spPr>
                <a:xfrm>
                  <a:off x="4968000" y="3330000"/>
                  <a:ext cx="19656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8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176" name="Rectangle 34"/>
            <p:cNvSpPr/>
            <p:nvPr/>
          </p:nvSpPr>
          <p:spPr>
            <a:xfrm>
              <a:off x="324036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77" name="ZoneTexte 44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78" name="ZoneTexte 45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179" name="ZoneTexte 12"/>
              <p:cNvSpPr txBox="1"/>
              <p:nvPr/>
            </p:nvSpPr>
            <p:spPr>
              <a:xfrm>
                <a:off x="3625200" y="4140000"/>
                <a:ext cx="177912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80" name="ZoneTexte 9"/>
              <p:cNvSpPr txBox="1"/>
              <p:nvPr/>
            </p:nvSpPr>
            <p:spPr>
              <a:xfrm>
                <a:off x="3614400" y="5400000"/>
                <a:ext cx="33192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Il</m:t>
                    </m:r>
                    <m:r>
                      <m:t xml:space="preserve">reste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à</m:t>
                    </m:r>
                    <m:r>
                      <m:t xml:space="preserve">tondre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82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83" name="Rectangle : coins arrondis 7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4" name="Rectangle : coins arrondis 9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5" name="Rectangle : coins arrondis 11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6" name="Rectangle : coins arrondis 12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7" name="ZoneTexte 13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surface restante à tondre.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8" name="ZoneTexte 15"/>
          <p:cNvSpPr/>
          <p:nvPr/>
        </p:nvSpPr>
        <p:spPr>
          <a:xfrm>
            <a:off x="3277800" y="560376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1 500 m² à tondre.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89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90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91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3" name="ZoneTexte 16"/>
          <p:cNvSpPr/>
          <p:nvPr/>
        </p:nvSpPr>
        <p:spPr>
          <a:xfrm>
            <a:off x="3420000" y="2160000"/>
            <a:ext cx="595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4" name=""/>
          <p:cNvSpPr/>
          <p:nvPr/>
        </p:nvSpPr>
        <p:spPr>
          <a:xfrm>
            <a:off x="8010000" y="360000"/>
            <a:ext cx="11336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95" name=""/>
          <p:cNvGrpSpPr/>
          <p:nvPr/>
        </p:nvGrpSpPr>
        <p:grpSpPr>
          <a:xfrm>
            <a:off x="3240000" y="2911320"/>
            <a:ext cx="5759640" cy="1080000"/>
            <a:chOff x="3240000" y="2911320"/>
            <a:chExt cx="5759640" cy="1080000"/>
          </a:xfrm>
        </p:grpSpPr>
        <p:sp>
          <p:nvSpPr>
            <p:cNvPr id="196" name="Rectangle 6"/>
            <p:cNvSpPr/>
            <p:nvPr/>
          </p:nvSpPr>
          <p:spPr>
            <a:xfrm>
              <a:off x="3240000" y="2911320"/>
              <a:ext cx="5759640" cy="35964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2 400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97" name="Rectangle 12"/>
            <p:cNvSpPr/>
            <p:nvPr/>
          </p:nvSpPr>
          <p:spPr>
            <a:xfrm>
              <a:off x="4680000" y="3271320"/>
              <a:ext cx="72000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8" name="Rectangle 15"/>
            <p:cNvSpPr/>
            <p:nvPr/>
          </p:nvSpPr>
          <p:spPr>
            <a:xfrm>
              <a:off x="5400000" y="3271320"/>
              <a:ext cx="359964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               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?</a:t>
              </a:r>
              <a:endParaRPr b="0" lang="fr-FR" sz="24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99" name="ZoneTexte 41"/>
                <p:cNvSpPr txBox="1"/>
                <p:nvPr/>
              </p:nvSpPr>
              <p:spPr>
                <a:xfrm>
                  <a:off x="4968000" y="3330000"/>
                  <a:ext cx="19656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8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200" name="Rectangle 19"/>
            <p:cNvSpPr/>
            <p:nvPr/>
          </p:nvSpPr>
          <p:spPr>
            <a:xfrm>
              <a:off x="3240360" y="3271320"/>
              <a:ext cx="1439640" cy="71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01" name="ZoneTexte 42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02" name="ZoneTexte 46"/>
                <p:cNvSpPr txBox="1"/>
                <p:nvPr/>
              </p:nvSpPr>
              <p:spPr>
                <a:xfrm>
                  <a:off x="3868920" y="3323520"/>
                  <a:ext cx="20484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4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203" name="ZoneTexte 48"/>
              <p:cNvSpPr txBox="1"/>
              <p:nvPr/>
            </p:nvSpPr>
            <p:spPr>
              <a:xfrm>
                <a:off x="5760000" y="4500000"/>
                <a:ext cx="3360600" cy="5061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2400</m:t>
                    </m:r>
                    <m:r>
                      <m:t xml:space="preserve">:</m:t>
                    </m:r>
                    <m:r>
                      <m:t xml:space="preserve">8</m:t>
                    </m:r>
                    <m:r>
                      <m:t xml:space="preserve">×</m:t>
                    </m:r>
                    <m:r>
                      <m:t xml:space="preserve">5</m:t>
                    </m:r>
                    <m:r>
                      <m:t xml:space="preserve">=</m:t>
                    </m:r>
                    <m:r>
                      <m:t xml:space="preserve">1</m:t>
                    </m:r>
                    <m:r>
                      <m:t xml:space="preserve">500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04" name="ZoneTexte 19"/>
              <p:cNvSpPr txBox="1"/>
              <p:nvPr/>
            </p:nvSpPr>
            <p:spPr>
              <a:xfrm>
                <a:off x="3440880" y="4140000"/>
                <a:ext cx="177912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6" name="ZoneTexte 20"/>
          <p:cNvSpPr/>
          <p:nvPr/>
        </p:nvSpPr>
        <p:spPr>
          <a:xfrm>
            <a:off x="180000" y="996480"/>
            <a:ext cx="883800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Je peins deux dixièmes de la maison en bleu et quatre dixièmes en blanc.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Ai-je peint plus ou moins de la moitié de la maison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8" name="ZoneTexte 21"/>
          <p:cNvSpPr/>
          <p:nvPr/>
        </p:nvSpPr>
        <p:spPr>
          <a:xfrm>
            <a:off x="207720" y="4135320"/>
            <a:ext cx="872748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J’utilise les trois dixièmes du pot de peinture de 2,5 L.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Ai-je utilisé plus ou moins d’un litre de peinture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1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13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214" name="Rectangle : coins arrondis 5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5" name="Rectangle : coins arrondis 6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6" name="Rectangle : coins arrondis 8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7" name="Rectangle : coins arrondis 1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8" name="ZoneTexte 11"/>
          <p:cNvSpPr/>
          <p:nvPr/>
        </p:nvSpPr>
        <p:spPr>
          <a:xfrm>
            <a:off x="3169800" y="1122840"/>
            <a:ext cx="6190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fraction de la maison déjà peinte.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19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220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221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3" name="ZoneTexte 18"/>
          <p:cNvSpPr/>
          <p:nvPr/>
        </p:nvSpPr>
        <p:spPr>
          <a:xfrm>
            <a:off x="3290760" y="2160000"/>
            <a:ext cx="5483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4" name="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225" name=""/>
          <p:cNvGrpSpPr/>
          <p:nvPr/>
        </p:nvGrpSpPr>
        <p:grpSpPr>
          <a:xfrm>
            <a:off x="4073760" y="2911320"/>
            <a:ext cx="3600000" cy="1080000"/>
            <a:chOff x="4073760" y="2911320"/>
            <a:chExt cx="3600000" cy="1080000"/>
          </a:xfrm>
        </p:grpSpPr>
        <p:sp>
          <p:nvSpPr>
            <p:cNvPr id="226" name="Rectangle 9"/>
            <p:cNvSpPr/>
            <p:nvPr/>
          </p:nvSpPr>
          <p:spPr>
            <a:xfrm>
              <a:off x="4073760" y="2911320"/>
              <a:ext cx="3600000" cy="36000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unité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227" name="Rectangle 10"/>
            <p:cNvSpPr/>
            <p:nvPr/>
          </p:nvSpPr>
          <p:spPr>
            <a:xfrm>
              <a:off x="4793760" y="3271320"/>
              <a:ext cx="1440000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28" name="Rectangle 11"/>
            <p:cNvSpPr/>
            <p:nvPr/>
          </p:nvSpPr>
          <p:spPr>
            <a:xfrm>
              <a:off x="6233760" y="3271320"/>
              <a:ext cx="1440000" cy="720000"/>
            </a:xfrm>
            <a:prstGeom prst="rect">
              <a:avLst/>
            </a:prstGeom>
            <a:solidFill>
              <a:srgbClr val="fdc5c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  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?</a:t>
              </a:r>
              <a:endParaRPr b="0" lang="fr-FR" sz="24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29" name="ZoneTexte 3"/>
                <p:cNvSpPr txBox="1"/>
                <p:nvPr/>
              </p:nvSpPr>
              <p:spPr>
                <a:xfrm>
                  <a:off x="5328000" y="3330000"/>
                  <a:ext cx="32472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4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230" name="Rectangle 16"/>
            <p:cNvSpPr/>
            <p:nvPr/>
          </p:nvSpPr>
          <p:spPr>
            <a:xfrm>
              <a:off x="4073760" y="3271320"/>
              <a:ext cx="720000" cy="720000"/>
            </a:xfrm>
            <a:prstGeom prst="rect">
              <a:avLst/>
            </a:prstGeom>
            <a:solidFill>
              <a:srgbClr val="729fc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    </a:t>
              </a:r>
              <a:endParaRPr b="0" lang="fr-FR" sz="1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31" name="ZoneTexte 49"/>
                <p:cNvSpPr txBox="1"/>
                <p:nvPr/>
              </p:nvSpPr>
              <p:spPr>
                <a:xfrm>
                  <a:off x="4288680" y="3330360"/>
                  <a:ext cx="324720" cy="6296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2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232" name="ZoneTexte 4"/>
              <p:cNvSpPr txBox="1"/>
              <p:nvPr/>
            </p:nvSpPr>
            <p:spPr>
              <a:xfrm>
                <a:off x="3625200" y="4140000"/>
                <a:ext cx="300672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&gt;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33" name="ZoneTexte 50"/>
          <p:cNvSpPr/>
          <p:nvPr/>
        </p:nvSpPr>
        <p:spPr>
          <a:xfrm>
            <a:off x="3277800" y="5603760"/>
            <a:ext cx="586584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J’ai peint plus de la moitié de la maison.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5" dur="indefinite" restart="never" nodeType="tmRoot">
          <p:childTnLst>
            <p:seq>
              <p:cTn id="106" dur="indefinite" nodeType="mainSeq">
                <p:childTnLst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1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100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2026-04-01T15:36:57Z</dcterms:modified>
  <cp:revision>117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